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</p:sldIdLst>
  <p:sldSz cx="18288000" cy="10287000"/>
  <p:notesSz cx="6858000" cy="9144000"/>
  <p:embeddedFontLst>
    <p:embeddedFont>
      <p:font typeface="Open Sauce Light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pen Sauce Medium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29" d="100"/>
          <a:sy n="29" d="100"/>
        </p:scale>
        <p:origin x="234" y="6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2.svg>
</file>

<file path=ppt/media/image14.svg>
</file>

<file path=ppt/media/image16.sv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7.jpe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1B92C-BF74-41B0-A361-D1A6E4BE1D9D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FFDA74-B115-4A98-8055-74AEF51A10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363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FFDA74-B115-4A98-8055-74AEF51A10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432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87030" y="3714750"/>
            <a:ext cx="8713940" cy="286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99"/>
              </a:lnSpc>
            </a:pPr>
            <a:r>
              <a:rPr lang="en-US" sz="9499">
                <a:solidFill>
                  <a:srgbClr val="9179FA"/>
                </a:solidFill>
                <a:latin typeface="Open Sauce Light"/>
              </a:rPr>
              <a:t>Connect Four Game</a:t>
            </a:r>
          </a:p>
        </p:txBody>
      </p:sp>
      <p:sp>
        <p:nvSpPr>
          <p:cNvPr id="4" name="Freeform 4"/>
          <p:cNvSpPr/>
          <p:nvPr/>
        </p:nvSpPr>
        <p:spPr>
          <a:xfrm>
            <a:off x="-2718920" y="-4960950"/>
            <a:ext cx="13506576" cy="16009950"/>
          </a:xfrm>
          <a:custGeom>
            <a:avLst/>
            <a:gdLst/>
            <a:ahLst/>
            <a:cxnLst/>
            <a:rect l="l" t="t" r="r" b="b"/>
            <a:pathLst>
              <a:path w="13506576" h="16009950">
                <a:moveTo>
                  <a:pt x="0" y="0"/>
                </a:moveTo>
                <a:lnTo>
                  <a:pt x="13506576" y="0"/>
                </a:lnTo>
                <a:lnTo>
                  <a:pt x="13506576" y="16009950"/>
                </a:lnTo>
                <a:lnTo>
                  <a:pt x="0" y="160099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5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913313">
            <a:off x="5628595" y="-4100810"/>
            <a:ext cx="17155205" cy="13942503"/>
          </a:xfrm>
          <a:custGeom>
            <a:avLst/>
            <a:gdLst/>
            <a:ahLst/>
            <a:cxnLst/>
            <a:rect l="l" t="t" r="r" b="b"/>
            <a:pathLst>
              <a:path w="17155205" h="13942503">
                <a:moveTo>
                  <a:pt x="0" y="0"/>
                </a:moveTo>
                <a:lnTo>
                  <a:pt x="17155205" y="0"/>
                </a:lnTo>
                <a:lnTo>
                  <a:pt x="17155205" y="13942503"/>
                </a:lnTo>
                <a:lnTo>
                  <a:pt x="0" y="13942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496084" y="5404092"/>
            <a:ext cx="9535200" cy="3288817"/>
            <a:chOff x="0" y="0"/>
            <a:chExt cx="12713600" cy="4385089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12713600" cy="3073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120"/>
                </a:lnSpc>
              </a:pPr>
              <a:r>
                <a:rPr lang="en-US" sz="7600">
                  <a:solidFill>
                    <a:srgbClr val="FFFFFF"/>
                  </a:solidFill>
                  <a:latin typeface="Open Sauce Light"/>
                </a:rPr>
                <a:t>Do you have</a:t>
              </a:r>
            </a:p>
            <a:p>
              <a:pPr algn="l">
                <a:lnSpc>
                  <a:spcPts val="9120"/>
                </a:lnSpc>
              </a:pPr>
              <a:r>
                <a:rPr lang="en-US" sz="7600">
                  <a:solidFill>
                    <a:srgbClr val="9179FA"/>
                  </a:solidFill>
                  <a:latin typeface="Open Sauce Medium"/>
                </a:rPr>
                <a:t>any questions?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708814"/>
              <a:ext cx="12713600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75920" y="-4827600"/>
            <a:ext cx="13506576" cy="16009950"/>
          </a:xfrm>
          <a:custGeom>
            <a:avLst/>
            <a:gdLst/>
            <a:ahLst/>
            <a:cxnLst/>
            <a:rect l="l" t="t" r="r" b="b"/>
            <a:pathLst>
              <a:path w="13506576" h="16009950">
                <a:moveTo>
                  <a:pt x="0" y="0"/>
                </a:moveTo>
                <a:lnTo>
                  <a:pt x="13506576" y="0"/>
                </a:lnTo>
                <a:lnTo>
                  <a:pt x="13506576" y="16009950"/>
                </a:lnTo>
                <a:lnTo>
                  <a:pt x="0" y="160099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723777"/>
            <a:ext cx="16230600" cy="1830196"/>
            <a:chOff x="0" y="0"/>
            <a:chExt cx="21640800" cy="2440262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21640800" cy="1165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840"/>
                </a:lnSpc>
              </a:pPr>
              <a:r>
                <a:rPr lang="en-US" sz="5700">
                  <a:solidFill>
                    <a:srgbClr val="9179FA"/>
                  </a:solidFill>
                  <a:latin typeface="Open Sauce Medium"/>
                </a:rPr>
                <a:t>:</a:t>
              </a:r>
              <a:r>
                <a:rPr lang="en-US" sz="5700">
                  <a:solidFill>
                    <a:srgbClr val="000000"/>
                  </a:solidFill>
                  <a:latin typeface="Open Sauce Light"/>
                </a:rPr>
                <a:t> What You Need to Know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808437"/>
              <a:ext cx="21640800" cy="631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1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017076" y="5259861"/>
            <a:ext cx="5528986" cy="429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uce Light"/>
              </a:rPr>
              <a:t>Impact of Extension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017076" y="6466266"/>
            <a:ext cx="5528986" cy="429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dirty="0">
                <a:solidFill>
                  <a:srgbClr val="000000"/>
                </a:solidFill>
                <a:latin typeface="Open Sauce Light"/>
              </a:rPr>
              <a:t>Testing Strategies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017076" y="7672670"/>
            <a:ext cx="5528986" cy="429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uce Light"/>
              </a:rPr>
              <a:t>Lessons Learned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41937" y="5265711"/>
            <a:ext cx="5631316" cy="429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uce Light"/>
              </a:rPr>
              <a:t>Project Description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741937" y="6472116"/>
            <a:ext cx="5631316" cy="429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uce Light"/>
              </a:rPr>
              <a:t>Requirements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741937" y="7678520"/>
            <a:ext cx="5631316" cy="429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>
                <a:solidFill>
                  <a:srgbClr val="000000"/>
                </a:solidFill>
                <a:latin typeface="Open Sauce Light"/>
              </a:rPr>
              <a:t>Design Options and Decisions</a:t>
            </a:r>
          </a:p>
        </p:txBody>
      </p:sp>
      <p:sp>
        <p:nvSpPr>
          <p:cNvPr id="12" name="AutoShape 12"/>
          <p:cNvSpPr/>
          <p:nvPr/>
        </p:nvSpPr>
        <p:spPr>
          <a:xfrm>
            <a:off x="2741937" y="8510640"/>
            <a:ext cx="5631316" cy="0"/>
          </a:xfrm>
          <a:prstGeom prst="line">
            <a:avLst/>
          </a:prstGeom>
          <a:ln w="9525" cap="rnd">
            <a:solidFill>
              <a:srgbClr val="9179F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2741937" y="6097831"/>
            <a:ext cx="5631316" cy="0"/>
          </a:xfrm>
          <a:prstGeom prst="line">
            <a:avLst/>
          </a:prstGeom>
          <a:ln w="9525" cap="rnd">
            <a:solidFill>
              <a:srgbClr val="9179F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2741937" y="7304235"/>
            <a:ext cx="5631316" cy="0"/>
          </a:xfrm>
          <a:prstGeom prst="line">
            <a:avLst/>
          </a:prstGeom>
          <a:ln w="9525" cap="rnd">
            <a:solidFill>
              <a:srgbClr val="9179F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9914747" y="8495265"/>
            <a:ext cx="5631316" cy="0"/>
          </a:xfrm>
          <a:prstGeom prst="line">
            <a:avLst/>
          </a:prstGeom>
          <a:ln w="9525" cap="rnd">
            <a:solidFill>
              <a:srgbClr val="9179F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>
            <a:off x="9914747" y="6082456"/>
            <a:ext cx="5631316" cy="0"/>
          </a:xfrm>
          <a:prstGeom prst="line">
            <a:avLst/>
          </a:prstGeom>
          <a:ln w="9525" cap="rnd">
            <a:solidFill>
              <a:srgbClr val="9179F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>
            <a:off x="9914747" y="7288861"/>
            <a:ext cx="5631316" cy="0"/>
          </a:xfrm>
          <a:prstGeom prst="line">
            <a:avLst/>
          </a:prstGeom>
          <a:ln w="9525" cap="rnd">
            <a:solidFill>
              <a:srgbClr val="9179FA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2100730" y="-4846650"/>
            <a:ext cx="13506576" cy="16009950"/>
          </a:xfrm>
          <a:custGeom>
            <a:avLst/>
            <a:gdLst/>
            <a:ahLst/>
            <a:cxnLst/>
            <a:rect l="l" t="t" r="r" b="b"/>
            <a:pathLst>
              <a:path w="13506576" h="16009950">
                <a:moveTo>
                  <a:pt x="13506576" y="0"/>
                </a:moveTo>
                <a:lnTo>
                  <a:pt x="0" y="0"/>
                </a:lnTo>
                <a:lnTo>
                  <a:pt x="0" y="16009950"/>
                </a:lnTo>
                <a:lnTo>
                  <a:pt x="13506576" y="16009950"/>
                </a:lnTo>
                <a:lnTo>
                  <a:pt x="13506576" y="0"/>
                </a:lnTo>
                <a:close/>
              </a:path>
            </a:pathLst>
          </a:custGeom>
          <a:blipFill>
            <a:blip r:embed="rId2">
              <a:alphaModFix amt="49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661433" y="1948588"/>
            <a:ext cx="8149317" cy="6389824"/>
            <a:chOff x="0" y="0"/>
            <a:chExt cx="10865756" cy="8519765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10865756" cy="1727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200"/>
                </a:lnSpc>
                <a:spcBef>
                  <a:spcPct val="0"/>
                </a:spcBef>
              </a:pPr>
              <a:r>
                <a:rPr lang="en-US" sz="8500">
                  <a:solidFill>
                    <a:srgbClr val="9179FA"/>
                  </a:solidFill>
                  <a:latin typeface="Open Sauce Light"/>
                </a:rPr>
                <a:t>Connect Four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480915"/>
              <a:ext cx="10865756" cy="6038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00"/>
                </a:lnSpc>
              </a:pPr>
              <a:r>
                <a:rPr lang="en-US" sz="3000">
                  <a:solidFill>
                    <a:srgbClr val="FFFFFF"/>
                  </a:solidFill>
                  <a:latin typeface="Open Sauce Light"/>
                </a:rPr>
                <a:t>We developed a classic Connect Four game using Python and the Tkinter library.</a:t>
              </a:r>
            </a:p>
            <a:p>
              <a:pPr marL="647700" lvl="1" indent="-323850" algn="l">
                <a:lnSpc>
                  <a:spcPts val="4500"/>
                </a:lnSpc>
                <a:buFont typeface="Arial"/>
                <a:buChar char="•"/>
              </a:pPr>
              <a:r>
                <a:rPr lang="en-US" sz="3000">
                  <a:solidFill>
                    <a:srgbClr val="FFFFFF"/>
                  </a:solidFill>
                  <a:latin typeface="Open Sauce Light"/>
                </a:rPr>
                <a:t>Objective: Players take turns dropping colored discs into a grid. The goal is to connect four of one's own discs in a row, column, or diagonal before the opponent.</a:t>
              </a:r>
            </a:p>
            <a:p>
              <a:pPr algn="l">
                <a:lnSpc>
                  <a:spcPts val="4500"/>
                </a:lnSpc>
              </a:pPr>
              <a:endParaRPr lang="en-US" sz="3000">
                <a:solidFill>
                  <a:srgbClr val="FFFFFF"/>
                </a:solidFill>
                <a:latin typeface="Open Sauce Light"/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0E6B653-FD8C-10E3-B1D9-ED4BE60F0A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0"/>
            <a:ext cx="8382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237606">
            <a:off x="-5271620" y="-3875100"/>
            <a:ext cx="13506576" cy="16009950"/>
          </a:xfrm>
          <a:custGeom>
            <a:avLst/>
            <a:gdLst/>
            <a:ahLst/>
            <a:cxnLst/>
            <a:rect l="l" t="t" r="r" b="b"/>
            <a:pathLst>
              <a:path w="13506576" h="16009950">
                <a:moveTo>
                  <a:pt x="0" y="0"/>
                </a:moveTo>
                <a:lnTo>
                  <a:pt x="13506576" y="0"/>
                </a:lnTo>
                <a:lnTo>
                  <a:pt x="13506576" y="16009950"/>
                </a:lnTo>
                <a:lnTo>
                  <a:pt x="0" y="160099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36507" y="1769706"/>
            <a:ext cx="6637339" cy="971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6400">
                <a:solidFill>
                  <a:srgbClr val="000000"/>
                </a:solidFill>
                <a:latin typeface="Open Sauce Light"/>
              </a:rPr>
              <a:t>Requirements</a:t>
            </a:r>
          </a:p>
        </p:txBody>
      </p:sp>
      <p:sp>
        <p:nvSpPr>
          <p:cNvPr id="4" name="AutoShape 4"/>
          <p:cNvSpPr/>
          <p:nvPr/>
        </p:nvSpPr>
        <p:spPr>
          <a:xfrm rot="-5400000">
            <a:off x="3995738" y="5138738"/>
            <a:ext cx="10287000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113655" y="4475289"/>
            <a:ext cx="6930814" cy="2925467"/>
            <a:chOff x="0" y="0"/>
            <a:chExt cx="9241085" cy="3900622"/>
          </a:xfrm>
        </p:grpSpPr>
        <p:sp>
          <p:nvSpPr>
            <p:cNvPr id="6" name="TextBox 6"/>
            <p:cNvSpPr txBox="1"/>
            <p:nvPr/>
          </p:nvSpPr>
          <p:spPr>
            <a:xfrm>
              <a:off x="0" y="1956238"/>
              <a:ext cx="9241085" cy="559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9241085" cy="11692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 Light"/>
                </a:rPr>
                <a:t>Game Modes: Two-player mode and Player vs. AI mode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340975"/>
              <a:ext cx="9241085" cy="559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38391" y="5727568"/>
            <a:ext cx="6935455" cy="4299944"/>
            <a:chOff x="0" y="0"/>
            <a:chExt cx="9247273" cy="573325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2567581"/>
              <a:ext cx="9247273" cy="5599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2"/>
                </a:lnSpc>
              </a:pPr>
              <a:endParaRPr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9247273" cy="17800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2"/>
                </a:lnSpc>
              </a:pPr>
              <a:r>
                <a:rPr lang="en-US" sz="2601">
                  <a:solidFill>
                    <a:srgbClr val="000000"/>
                  </a:solidFill>
                  <a:latin typeface="Open Sauce Light"/>
                </a:rPr>
                <a:t>AI Difficulty: Players can adjust the AI difficulty level.</a:t>
              </a:r>
            </a:p>
            <a:p>
              <a:pPr algn="ctr">
                <a:lnSpc>
                  <a:spcPts val="3642"/>
                </a:lnSpc>
              </a:pPr>
              <a:endParaRPr lang="en-US" sz="2601">
                <a:solidFill>
                  <a:srgbClr val="000000"/>
                </a:solidFill>
                <a:latin typeface="Open Sauce Light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3953246"/>
              <a:ext cx="9247273" cy="17800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42"/>
                </a:lnSpc>
              </a:pPr>
              <a:r>
                <a:rPr lang="en-US" sz="2601">
                  <a:solidFill>
                    <a:srgbClr val="000000"/>
                  </a:solidFill>
                  <a:latin typeface="Open Sauce Light"/>
                </a:rPr>
                <a:t>Additional Features: Game pausing and resuming, move history display.</a:t>
              </a:r>
            </a:p>
            <a:p>
              <a:pPr algn="ctr">
                <a:lnSpc>
                  <a:spcPts val="3642"/>
                </a:lnSpc>
              </a:pPr>
              <a:endParaRPr lang="en-US" sz="2601">
                <a:solidFill>
                  <a:srgbClr val="000000"/>
                </a:solidFill>
                <a:latin typeface="Open Sauce Light"/>
              </a:endParaRP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4ED76664-CEC6-83C0-4861-34CC3380C18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419100"/>
            <a:ext cx="8229650" cy="424403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078A139-D89A-BFA3-6400-24592BB2DC0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6608" y="4885181"/>
            <a:ext cx="8153448" cy="490454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2895600" y="1917438"/>
            <a:ext cx="12573000" cy="9292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6400" dirty="0">
                <a:solidFill>
                  <a:srgbClr val="FFFFFF"/>
                </a:solidFill>
                <a:latin typeface="Open Sauce Light"/>
              </a:rPr>
              <a:t>Design Options and Decisions</a:t>
            </a:r>
          </a:p>
        </p:txBody>
      </p:sp>
      <p:sp>
        <p:nvSpPr>
          <p:cNvPr id="7" name="Freeform 7"/>
          <p:cNvSpPr/>
          <p:nvPr/>
        </p:nvSpPr>
        <p:spPr>
          <a:xfrm flipH="1">
            <a:off x="6858000" y="-647700"/>
            <a:ext cx="12060782" cy="9166194"/>
          </a:xfrm>
          <a:custGeom>
            <a:avLst/>
            <a:gdLst/>
            <a:ahLst/>
            <a:cxnLst/>
            <a:rect l="l" t="t" r="r" b="b"/>
            <a:pathLst>
              <a:path w="12060782" h="9166194">
                <a:moveTo>
                  <a:pt x="12060782" y="0"/>
                </a:moveTo>
                <a:lnTo>
                  <a:pt x="0" y="0"/>
                </a:lnTo>
                <a:lnTo>
                  <a:pt x="0" y="9166194"/>
                </a:lnTo>
                <a:lnTo>
                  <a:pt x="12060782" y="9166194"/>
                </a:lnTo>
                <a:lnTo>
                  <a:pt x="12060782" y="0"/>
                </a:lnTo>
                <a:close/>
              </a:path>
            </a:pathLst>
          </a:custGeom>
          <a:blipFill>
            <a:blip r:embed="rId3">
              <a:alphaModFix amt="77000"/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F8C051E0-20F7-B6D0-5596-8DD5F8E590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2861643"/>
              </p:ext>
            </p:extLst>
          </p:nvPr>
        </p:nvGraphicFramePr>
        <p:xfrm>
          <a:off x="0" y="4229100"/>
          <a:ext cx="18288000" cy="60730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749372508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615675171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3933666647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3551680477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1476398621"/>
                    </a:ext>
                  </a:extLst>
                </a:gridCol>
              </a:tblGrid>
              <a:tr h="14478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Design Aspect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Options Considered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506247"/>
                  </a:ext>
                </a:extLst>
              </a:tr>
              <a:tr h="1432611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AI implementation strategy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Rule Based 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Used due to its simplicity and manageability within the scope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Easier to implement and debug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Lack of strategic depth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435822"/>
                  </a:ext>
                </a:extLst>
              </a:tr>
              <a:tr h="159633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Game State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Global state management, Class based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Used to show the game logic and state within the ‘Connect Four’ class.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Improved Code Organization, easier to extend functionality, encapsulation of game state and behavior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Bit more complex to set up initially compared to using global variables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4727099"/>
                  </a:ext>
                </a:extLst>
              </a:tr>
              <a:tr h="1596339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/>
                        <a:t>GUI(Graphical user Interface)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Command Line Interface(CLI), Use of </a:t>
                      </a:r>
                      <a:r>
                        <a:rPr lang="en-US" dirty="0" err="1"/>
                        <a:t>Tkinter</a:t>
                      </a:r>
                      <a:r>
                        <a:rPr lang="en-US" dirty="0"/>
                        <a:t> Library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 provide more engaging and interactive user experience.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Enhanced User Experience, visual representation of game state and easier for users to interact with the game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Requires additional development time and effort to create and manage the graphical components.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89573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149042" y="1649405"/>
            <a:ext cx="7994958" cy="7559110"/>
            <a:chOff x="0" y="0"/>
            <a:chExt cx="10659943" cy="10078814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10659943" cy="11950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138"/>
                </a:lnSpc>
              </a:pPr>
              <a:r>
                <a:rPr lang="en-US" sz="5948">
                  <a:solidFill>
                    <a:srgbClr val="000000"/>
                  </a:solidFill>
                  <a:latin typeface="Open Sauce Medium"/>
                </a:rPr>
                <a:t>Impact of Extension</a:t>
              </a:r>
              <a:r>
                <a:rPr lang="en-US" sz="5948">
                  <a:solidFill>
                    <a:srgbClr val="000000"/>
                  </a:solidFill>
                  <a:latin typeface="Open Sauce Light"/>
                </a:rPr>
                <a:t>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678356"/>
              <a:ext cx="10659943" cy="6455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93"/>
                </a:lnSpc>
              </a:pPr>
              <a:r>
                <a:rPr lang="en-US" sz="3244">
                  <a:solidFill>
                    <a:srgbClr val="000000"/>
                  </a:solidFill>
                  <a:latin typeface="Open Sauce Medium"/>
                </a:rPr>
                <a:t>A.I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842263"/>
              <a:ext cx="10659943" cy="5236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07133" lvl="1" indent="-303567" algn="l">
                <a:lnSpc>
                  <a:spcPts val="3936"/>
                </a:lnSpc>
                <a:buFont typeface="Arial"/>
                <a:buChar char="•"/>
              </a:pPr>
              <a:r>
                <a:rPr lang="en-US" sz="2812" dirty="0">
                  <a:solidFill>
                    <a:srgbClr val="000000"/>
                  </a:solidFill>
                  <a:latin typeface="Open Sauce Light"/>
                </a:rPr>
                <a:t>Design Influence: AI addition required seamless integration with the game logic.</a:t>
              </a:r>
            </a:p>
            <a:p>
              <a:pPr marL="607133" lvl="1" indent="-303567" algn="l">
                <a:lnSpc>
                  <a:spcPts val="3936"/>
                </a:lnSpc>
                <a:buFont typeface="Arial"/>
                <a:buChar char="•"/>
              </a:pPr>
              <a:r>
                <a:rPr lang="en-US" sz="2812" dirty="0">
                  <a:solidFill>
                    <a:srgbClr val="000000"/>
                  </a:solidFill>
                  <a:latin typeface="Open Sauce Light"/>
                </a:rPr>
                <a:t>AI Difficulty Levels: Developed multiple levels to adjust to different player skills.</a:t>
              </a:r>
            </a:p>
            <a:p>
              <a:pPr marL="607133" lvl="1" indent="-303567" algn="l">
                <a:lnSpc>
                  <a:spcPts val="3936"/>
                </a:lnSpc>
                <a:buFont typeface="Arial"/>
                <a:buChar char="•"/>
              </a:pPr>
              <a:r>
                <a:rPr lang="en-US" sz="2812" dirty="0">
                  <a:solidFill>
                    <a:srgbClr val="000000"/>
                  </a:solidFill>
                  <a:latin typeface="Open Sauce Light"/>
                </a:rPr>
                <a:t>Balancing Challenge: Ensured AI is challenging but fair to provide an enjoyable experience.</a:t>
              </a:r>
            </a:p>
            <a:p>
              <a:pPr algn="l">
                <a:lnSpc>
                  <a:spcPts val="3936"/>
                </a:lnSpc>
              </a:pPr>
              <a:endParaRPr lang="en-US" sz="2812" dirty="0">
                <a:solidFill>
                  <a:srgbClr val="000000"/>
                </a:solidFill>
                <a:latin typeface="Open Sauce Light"/>
              </a:endParaRPr>
            </a:p>
          </p:txBody>
        </p:sp>
        <p:sp>
          <p:nvSpPr>
            <p:cNvPr id="7" name="AutoShape 7"/>
            <p:cNvSpPr/>
            <p:nvPr/>
          </p:nvSpPr>
          <p:spPr>
            <a:xfrm>
              <a:off x="0" y="2436696"/>
              <a:ext cx="10659943" cy="0"/>
            </a:xfrm>
            <a:prstGeom prst="line">
              <a:avLst/>
            </a:prstGeom>
            <a:ln w="13736" cap="rnd">
              <a:solidFill>
                <a:srgbClr val="9179FA"/>
              </a:solidFill>
              <a:prstDash val="solid"/>
              <a:headEnd type="none" w="sm" len="sm"/>
              <a:tailEnd type="none" w="sm" len="sm"/>
            </a:ln>
          </p:spPr>
        </p:sp>
      </p:grpSp>
      <p:pic>
        <p:nvPicPr>
          <p:cNvPr id="1026" name="Picture 2" descr="Artificial Intelligence on Website ...">
            <a:extLst>
              <a:ext uri="{FF2B5EF4-FFF2-40B4-BE49-F238E27FC236}">
                <a16:creationId xmlns:a16="http://schemas.microsoft.com/office/drawing/2014/main" id="{6D9C946D-88EB-FAA8-BC33-76EE55C1B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2600" y="5470480"/>
            <a:ext cx="8718650" cy="4816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06307" y="-6351348"/>
            <a:ext cx="19300614" cy="9966135"/>
          </a:xfrm>
          <a:custGeom>
            <a:avLst/>
            <a:gdLst/>
            <a:ahLst/>
            <a:cxnLst/>
            <a:rect l="l" t="t" r="r" b="b"/>
            <a:pathLst>
              <a:path w="19300614" h="9966135">
                <a:moveTo>
                  <a:pt x="0" y="0"/>
                </a:moveTo>
                <a:lnTo>
                  <a:pt x="19300614" y="0"/>
                </a:lnTo>
                <a:lnTo>
                  <a:pt x="19300614" y="9966135"/>
                </a:lnTo>
                <a:lnTo>
                  <a:pt x="0" y="99661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V="1">
            <a:off x="-506307" y="6672213"/>
            <a:ext cx="19300614" cy="9966135"/>
          </a:xfrm>
          <a:custGeom>
            <a:avLst/>
            <a:gdLst/>
            <a:ahLst/>
            <a:cxnLst/>
            <a:rect l="l" t="t" r="r" b="b"/>
            <a:pathLst>
              <a:path w="19300614" h="9966135">
                <a:moveTo>
                  <a:pt x="0" y="9966135"/>
                </a:moveTo>
                <a:lnTo>
                  <a:pt x="19300614" y="9966135"/>
                </a:lnTo>
                <a:lnTo>
                  <a:pt x="19300614" y="0"/>
                </a:lnTo>
                <a:lnTo>
                  <a:pt x="0" y="0"/>
                </a:lnTo>
                <a:lnTo>
                  <a:pt x="0" y="996613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3118104" y="1804125"/>
            <a:ext cx="13376689" cy="7361358"/>
            <a:chOff x="0" y="0"/>
            <a:chExt cx="17835586" cy="9815145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17835586" cy="16633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856"/>
                </a:lnSpc>
              </a:pPr>
              <a:r>
                <a:rPr lang="en-US" sz="8213">
                  <a:solidFill>
                    <a:srgbClr val="FFFFFF"/>
                  </a:solidFill>
                  <a:latin typeface="Open Sauce Light"/>
                </a:rPr>
                <a:t>Testing Strategies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333802"/>
              <a:ext cx="17835586" cy="7291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61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871125"/>
              <a:ext cx="17835586" cy="59440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99086" lvl="1" indent="-299543" algn="ctr">
                <a:lnSpc>
                  <a:spcPts val="3884"/>
                </a:lnSpc>
                <a:buFont typeface="Arial"/>
                <a:buChar char="•"/>
              </a:pPr>
              <a:r>
                <a:rPr lang="en-US" sz="2774" dirty="0">
                  <a:solidFill>
                    <a:srgbClr val="FFFFFF"/>
                  </a:solidFill>
                  <a:latin typeface="Open Sauce Light"/>
                </a:rPr>
                <a:t>Game Logic: Verified the correctness of player moves and win conditions.</a:t>
              </a:r>
            </a:p>
            <a:p>
              <a:pPr algn="ctr">
                <a:lnSpc>
                  <a:spcPts val="3884"/>
                </a:lnSpc>
              </a:pPr>
              <a:endParaRPr lang="en-US" sz="2774" dirty="0">
                <a:solidFill>
                  <a:srgbClr val="FFFFFF"/>
                </a:solidFill>
                <a:latin typeface="Open Sauce Light"/>
              </a:endParaRPr>
            </a:p>
            <a:p>
              <a:pPr marL="599086" lvl="1" indent="-299543" algn="ctr">
                <a:lnSpc>
                  <a:spcPts val="3884"/>
                </a:lnSpc>
                <a:buFont typeface="Arial"/>
                <a:buChar char="•"/>
              </a:pPr>
              <a:r>
                <a:rPr lang="en-US" sz="2774" dirty="0">
                  <a:solidFill>
                    <a:srgbClr val="FFFFFF"/>
                  </a:solidFill>
                  <a:latin typeface="Open Sauce Light"/>
                </a:rPr>
                <a:t>State Transitions: Tested pausing and resuming functionalities.</a:t>
              </a:r>
            </a:p>
            <a:p>
              <a:pPr algn="ctr">
                <a:lnSpc>
                  <a:spcPts val="3884"/>
                </a:lnSpc>
              </a:pPr>
              <a:endParaRPr lang="en-US" sz="2774" dirty="0">
                <a:solidFill>
                  <a:srgbClr val="FFFFFF"/>
                </a:solidFill>
                <a:latin typeface="Open Sauce Light"/>
              </a:endParaRPr>
            </a:p>
            <a:p>
              <a:pPr marL="599086" lvl="1" indent="-299543" algn="ctr">
                <a:lnSpc>
                  <a:spcPts val="3884"/>
                </a:lnSpc>
                <a:buFont typeface="Arial"/>
                <a:buChar char="•"/>
              </a:pPr>
              <a:r>
                <a:rPr lang="en-US" sz="2774" dirty="0">
                  <a:solidFill>
                    <a:srgbClr val="FFFFFF"/>
                  </a:solidFill>
                  <a:latin typeface="Open Sauce Light"/>
                </a:rPr>
                <a:t>AI Behavior: Ensured AI responses were logical and varied by difficulty.</a:t>
              </a:r>
            </a:p>
            <a:p>
              <a:pPr algn="ctr">
                <a:lnSpc>
                  <a:spcPts val="3884"/>
                </a:lnSpc>
              </a:pPr>
              <a:endParaRPr lang="en-US" sz="2774" dirty="0">
                <a:solidFill>
                  <a:srgbClr val="FFFFFF"/>
                </a:solidFill>
                <a:latin typeface="Open Sauce Light"/>
              </a:endParaRPr>
            </a:p>
            <a:p>
              <a:pPr marL="599086" lvl="1" indent="-299543" algn="ctr">
                <a:lnSpc>
                  <a:spcPts val="3884"/>
                </a:lnSpc>
                <a:buFont typeface="Arial"/>
                <a:buChar char="•"/>
              </a:pPr>
              <a:r>
                <a:rPr lang="en-US" sz="2774" dirty="0">
                  <a:solidFill>
                    <a:srgbClr val="FFFFFF"/>
                  </a:solidFill>
                  <a:latin typeface="Open Sauce Light"/>
                </a:rPr>
                <a:t>Equivalence Classes: Included tests for valid/invalid moves, column full, player vs player, player vs AI, move history, draw condition and exit game.</a:t>
              </a:r>
            </a:p>
            <a:p>
              <a:pPr algn="ctr">
                <a:lnSpc>
                  <a:spcPts val="3884"/>
                </a:lnSpc>
              </a:pPr>
              <a:endParaRPr lang="en-US" sz="2774" dirty="0">
                <a:solidFill>
                  <a:srgbClr val="FFFFFF"/>
                </a:solidFill>
                <a:latin typeface="Open Sauce Light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43933" y="1632992"/>
            <a:ext cx="12182460" cy="1822647"/>
            <a:chOff x="0" y="0"/>
            <a:chExt cx="16243280" cy="2430197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6243280" cy="14321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879"/>
                </a:lnSpc>
              </a:pPr>
              <a:r>
                <a:rPr lang="en-US" sz="7399" dirty="0">
                  <a:solidFill>
                    <a:srgbClr val="9179FA"/>
                  </a:solidFill>
                  <a:latin typeface="Open Sauce Medium"/>
                </a:rPr>
                <a:t>Lessons Learned: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755192"/>
              <a:ext cx="16243280" cy="6750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5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77650" y="5399476"/>
            <a:ext cx="4310914" cy="2778406"/>
            <a:chOff x="0" y="0"/>
            <a:chExt cx="5747885" cy="3704542"/>
          </a:xfrm>
        </p:grpSpPr>
        <p:sp>
          <p:nvSpPr>
            <p:cNvPr id="6" name="TextBox 6"/>
            <p:cNvSpPr txBox="1"/>
            <p:nvPr/>
          </p:nvSpPr>
          <p:spPr>
            <a:xfrm>
              <a:off x="0" y="-57150"/>
              <a:ext cx="5747885" cy="6212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000000"/>
                  </a:solidFill>
                  <a:latin typeface="Open Sauce Medium"/>
                </a:rPr>
                <a:t>Programming Concepts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427432"/>
              <a:ext cx="5747885" cy="22771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50"/>
                </a:lnSpc>
              </a:pPr>
              <a:r>
                <a:rPr lang="en-US" sz="2300">
                  <a:solidFill>
                    <a:srgbClr val="000000"/>
                  </a:solidFill>
                  <a:latin typeface="Open Sauce Light"/>
                </a:rPr>
                <a:t>Enhanced understanding of GUI programming, object-oriented design, and AI algorithms.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1059854"/>
              <a:ext cx="5747885" cy="0"/>
            </a:xfrm>
            <a:prstGeom prst="line">
              <a:avLst/>
            </a:prstGeom>
            <a:ln w="12700" cap="rnd">
              <a:solidFill>
                <a:srgbClr val="9179FA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9" name="Group 9"/>
          <p:cNvGrpSpPr/>
          <p:nvPr/>
        </p:nvGrpSpPr>
        <p:grpSpPr>
          <a:xfrm>
            <a:off x="6988543" y="5399476"/>
            <a:ext cx="4310914" cy="2273581"/>
            <a:chOff x="0" y="0"/>
            <a:chExt cx="5747885" cy="3031442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57150"/>
              <a:ext cx="5747885" cy="6212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000000"/>
                  </a:solidFill>
                  <a:latin typeface="Open Sauce Medium"/>
                </a:rPr>
                <a:t>Software process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338532"/>
              <a:ext cx="5747885" cy="16929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50"/>
                </a:lnSpc>
              </a:pPr>
              <a:r>
                <a:rPr lang="en-US" sz="2300">
                  <a:solidFill>
                    <a:srgbClr val="000000"/>
                  </a:solidFill>
                  <a:latin typeface="Open Sauce Light"/>
                </a:rPr>
                <a:t>Appreciated the value of iterative development and comprehensive testing.</a:t>
              </a:r>
            </a:p>
          </p:txBody>
        </p:sp>
        <p:sp>
          <p:nvSpPr>
            <p:cNvPr id="12" name="AutoShape 12"/>
            <p:cNvSpPr/>
            <p:nvPr/>
          </p:nvSpPr>
          <p:spPr>
            <a:xfrm>
              <a:off x="0" y="1053504"/>
              <a:ext cx="5747885" cy="0"/>
            </a:xfrm>
            <a:prstGeom prst="line">
              <a:avLst/>
            </a:prstGeom>
            <a:ln w="12700" cap="rnd">
              <a:solidFill>
                <a:srgbClr val="9179FA"/>
              </a:solidFill>
              <a:prstDash val="solid"/>
              <a:headEnd type="none" w="sm" len="sm"/>
              <a:tailEnd type="none" w="sm" len="sm"/>
            </a:ln>
          </p:spPr>
        </p:sp>
      </p:grpSp>
      <p:grpSp>
        <p:nvGrpSpPr>
          <p:cNvPr id="13" name="Group 13"/>
          <p:cNvGrpSpPr/>
          <p:nvPr/>
        </p:nvGrpSpPr>
        <p:grpSpPr>
          <a:xfrm>
            <a:off x="12699437" y="5316682"/>
            <a:ext cx="4310914" cy="2423050"/>
            <a:chOff x="0" y="0"/>
            <a:chExt cx="5747885" cy="3230733"/>
          </a:xfrm>
        </p:grpSpPr>
        <p:sp>
          <p:nvSpPr>
            <p:cNvPr id="14" name="TextBox 14"/>
            <p:cNvSpPr txBox="1"/>
            <p:nvPr/>
          </p:nvSpPr>
          <p:spPr>
            <a:xfrm>
              <a:off x="0" y="-57150"/>
              <a:ext cx="5747885" cy="6212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000000"/>
                  </a:solidFill>
                  <a:latin typeface="Open Sauce Medium"/>
                </a:rPr>
                <a:t>Team Collaboration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537823"/>
              <a:ext cx="5747885" cy="16929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450"/>
                </a:lnSpc>
              </a:pPr>
              <a:r>
                <a:rPr lang="en-US" sz="2300">
                  <a:solidFill>
                    <a:srgbClr val="000000"/>
                  </a:solidFill>
                  <a:latin typeface="Open Sauce Light"/>
                </a:rPr>
                <a:t>Recognized the importance of clear communication and teamwork.</a:t>
              </a:r>
            </a:p>
          </p:txBody>
        </p:sp>
        <p:sp>
          <p:nvSpPr>
            <p:cNvPr id="16" name="AutoShape 16"/>
            <p:cNvSpPr/>
            <p:nvPr/>
          </p:nvSpPr>
          <p:spPr>
            <a:xfrm>
              <a:off x="0" y="1151196"/>
              <a:ext cx="5747885" cy="0"/>
            </a:xfrm>
            <a:prstGeom prst="line">
              <a:avLst/>
            </a:prstGeom>
            <a:ln w="12700" cap="rnd">
              <a:solidFill>
                <a:srgbClr val="9179FA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504825">
            <a:off x="-1969838" y="2968822"/>
            <a:ext cx="17836200" cy="12161046"/>
          </a:xfrm>
          <a:custGeom>
            <a:avLst/>
            <a:gdLst/>
            <a:ahLst/>
            <a:cxnLst/>
            <a:rect l="l" t="t" r="r" b="b"/>
            <a:pathLst>
              <a:path w="17836200" h="12161046">
                <a:moveTo>
                  <a:pt x="0" y="0"/>
                </a:moveTo>
                <a:lnTo>
                  <a:pt x="17836200" y="0"/>
                </a:lnTo>
                <a:lnTo>
                  <a:pt x="17836200" y="12161045"/>
                </a:lnTo>
                <a:lnTo>
                  <a:pt x="0" y="121610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5000"/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2305050"/>
            <a:ext cx="12992100" cy="13109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7" algn="ctr">
              <a:lnSpc>
                <a:spcPts val="9445"/>
              </a:lnSpc>
            </a:pPr>
            <a:r>
              <a:rPr lang="en-US" sz="13800" b="1" dirty="0">
                <a:solidFill>
                  <a:srgbClr val="FFFFFF"/>
                </a:solidFill>
                <a:latin typeface="Open Sauce Light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412</Words>
  <Application>Microsoft Office PowerPoint</Application>
  <PresentationFormat>Custom</PresentationFormat>
  <Paragraphs>60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Open Sauce Light</vt:lpstr>
      <vt:lpstr>Calibri</vt:lpstr>
      <vt:lpstr>Arial</vt:lpstr>
      <vt:lpstr>Open Sauce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Non Text Magic Studio Magic Design for Presentations L&amp;P</dc:title>
  <dc:creator>Nabeel T N</dc:creator>
  <cp:lastModifiedBy>Sriram Raghukumar</cp:lastModifiedBy>
  <cp:revision>3</cp:revision>
  <dcterms:created xsi:type="dcterms:W3CDTF">2006-08-16T00:00:00Z</dcterms:created>
  <dcterms:modified xsi:type="dcterms:W3CDTF">2024-05-21T06:53:30Z</dcterms:modified>
  <dc:identifier>DAGFyJG5p6w</dc:identifier>
</cp:coreProperties>
</file>

<file path=docProps/thumbnail.jpeg>
</file>